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embeddedFontLst>
    <p:embeddedFont>
      <p:font typeface="Average"/>
      <p:regular r:id="rId13"/>
    </p:embeddedFont>
    <p:embeddedFont>
      <p:font typeface="Oswald"/>
      <p:regular r:id="rId14"/>
      <p:bold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Average-regular.fntdata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Oswald-bold.fntdata"/><Relationship Id="rId14" Type="http://schemas.openxmlformats.org/officeDocument/2006/relationships/font" Target="fonts/Oswald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c8fc99b86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1c8fc99b86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c8fc99b86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1c8fc99b86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c8fc99b86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c8fc99b86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c8fc99b86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1c8fc99b86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c8fc99b86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c8fc99b86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c8fc99b86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c8fc99b86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c8fc99b86_0_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1c8fc99b86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lat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Origin of the Seasons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Alec Herczeg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Fall 2017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261175" y="192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Reading Quiz: The Origin of the Seasons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63825" y="1546050"/>
            <a:ext cx="5175300" cy="27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chemeClr val="dk1"/>
              </a:solidFill>
            </a:endParaRPr>
          </a:p>
          <a:p>
            <a:pPr indent="-368300" lvl="0" marL="4572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200"/>
              <a:buAutoNum type="arabicPeriod"/>
            </a:pPr>
            <a:r>
              <a:rPr b="1" lang="en" sz="2200">
                <a:solidFill>
                  <a:schemeClr val="dk1"/>
                </a:solidFill>
              </a:rPr>
              <a:t>What is an ellipse? (NOT an eclipse)</a:t>
            </a:r>
            <a:endParaRPr b="1" sz="2200">
              <a:solidFill>
                <a:schemeClr val="dk1"/>
              </a:solidFill>
            </a:endParaRPr>
          </a:p>
          <a:p>
            <a:pPr indent="-368300" lvl="0" marL="4572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200"/>
              <a:buAutoNum type="arabicPeriod"/>
            </a:pPr>
            <a:r>
              <a:rPr b="1" lang="en" sz="2200">
                <a:solidFill>
                  <a:schemeClr val="dk1"/>
                </a:solidFill>
              </a:rPr>
              <a:t>If it’s summer in Australia, what season is it here?</a:t>
            </a:r>
            <a:endParaRPr b="1" sz="2200">
              <a:solidFill>
                <a:schemeClr val="dk1"/>
              </a:solidFill>
            </a:endParaRPr>
          </a:p>
          <a:p>
            <a:pPr indent="-368300" lvl="0" marL="4572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200"/>
              <a:buAutoNum type="arabicPeriod"/>
            </a:pPr>
            <a:r>
              <a:rPr b="1" lang="en" sz="2200">
                <a:solidFill>
                  <a:schemeClr val="dk1"/>
                </a:solidFill>
              </a:rPr>
              <a:t>What physical process causes the effect seen in this photo?</a:t>
            </a:r>
            <a:endParaRPr b="1" sz="2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4"/>
          <p:cNvSpPr txBox="1"/>
          <p:nvPr/>
        </p:nvSpPr>
        <p:spPr>
          <a:xfrm>
            <a:off x="200550" y="977300"/>
            <a:ext cx="8520600" cy="9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 u="sng">
                <a:solidFill>
                  <a:schemeClr val="dk1"/>
                </a:solidFill>
              </a:rPr>
              <a:t>Directions</a:t>
            </a:r>
            <a:r>
              <a:rPr lang="en" sz="1800">
                <a:solidFill>
                  <a:schemeClr val="dk1"/>
                </a:solidFill>
              </a:rPr>
              <a:t>: Write your answers on a sheet of paper, make sure your name and lab section are on it and hand it in to me when you are done.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descr="10436218_10152273801657883_6124742413621624408_n.jpg" id="68" name="Google Shape;6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39125" y="1937300"/>
            <a:ext cx="3904875" cy="2920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rgbClr val="FFFFFF"/>
                </a:solidFill>
              </a:rPr>
              <a:t>Hypothesis</a:t>
            </a:r>
            <a:r>
              <a:rPr lang="en">
                <a:solidFill>
                  <a:srgbClr val="FFFFFF"/>
                </a:solidFill>
              </a:rPr>
              <a:t>: The Earth is closer to the sun in the summer and further away in the winter.</a:t>
            </a:r>
            <a:endParaRPr/>
          </a:p>
        </p:txBody>
      </p:sp>
      <p:sp>
        <p:nvSpPr>
          <p:cNvPr id="74" name="Google Shape;74;p15"/>
          <p:cNvSpPr txBox="1"/>
          <p:nvPr>
            <p:ph idx="1" type="body"/>
          </p:nvPr>
        </p:nvSpPr>
        <p:spPr>
          <a:xfrm>
            <a:off x="253975" y="16720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For this to make sense, the Earth’s orbit cannot be circular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b="1" lang="en">
                <a:solidFill>
                  <a:schemeClr val="dk1"/>
                </a:solidFill>
              </a:rPr>
              <a:t>Aphelion</a:t>
            </a:r>
            <a:r>
              <a:rPr lang="en">
                <a:solidFill>
                  <a:schemeClr val="dk1"/>
                </a:solidFill>
              </a:rPr>
              <a:t> - </a:t>
            </a:r>
            <a:r>
              <a:rPr i="1" lang="en">
                <a:solidFill>
                  <a:schemeClr val="dk1"/>
                </a:solidFill>
              </a:rPr>
              <a:t>maximum</a:t>
            </a:r>
            <a:r>
              <a:rPr lang="en">
                <a:solidFill>
                  <a:schemeClr val="dk1"/>
                </a:solidFill>
              </a:rPr>
              <a:t> distance from the sun (~152 million km)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b="1" lang="en">
                <a:solidFill>
                  <a:schemeClr val="dk1"/>
                </a:solidFill>
              </a:rPr>
              <a:t>Perihelion</a:t>
            </a:r>
            <a:r>
              <a:rPr lang="en">
                <a:solidFill>
                  <a:schemeClr val="dk1"/>
                </a:solidFill>
              </a:rPr>
              <a:t> - </a:t>
            </a:r>
            <a:r>
              <a:rPr i="1" lang="en">
                <a:solidFill>
                  <a:schemeClr val="dk1"/>
                </a:solidFill>
              </a:rPr>
              <a:t>minimum</a:t>
            </a:r>
            <a:r>
              <a:rPr lang="en">
                <a:solidFill>
                  <a:schemeClr val="dk1"/>
                </a:solidFill>
              </a:rPr>
              <a:t> distance from the sun (~147 million km)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Change between peri/aphelion: ~3%. Is this enough?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 u="sng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u="sng">
                <a:solidFill>
                  <a:srgbClr val="FFFFFF"/>
                </a:solidFill>
              </a:rPr>
              <a:t>Exercise #1</a:t>
            </a:r>
            <a:r>
              <a:rPr lang="en" sz="2800">
                <a:solidFill>
                  <a:srgbClr val="FFFFFF"/>
                </a:solidFill>
              </a:rPr>
              <a:t>: </a:t>
            </a:r>
            <a:r>
              <a:rPr lang="en">
                <a:solidFill>
                  <a:srgbClr val="FFFFFF"/>
                </a:solidFill>
              </a:rPr>
              <a:t>using the images of the sun in July and January measure the diameter of the sun to test this hypothesis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title"/>
          </p:nvPr>
        </p:nvSpPr>
        <p:spPr>
          <a:xfrm>
            <a:off x="236375" y="2728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Earth’s Tilt and latitude</a:t>
            </a:r>
            <a:endParaRPr/>
          </a:p>
        </p:txBody>
      </p:sp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8552" y="1017725"/>
            <a:ext cx="7225576" cy="395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Exercise #2 </a:t>
            </a:r>
            <a:endParaRPr/>
          </a:p>
        </p:txBody>
      </p:sp>
      <p:sp>
        <p:nvSpPr>
          <p:cNvPr id="86" name="Google Shape;86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lang="en" sz="2200">
                <a:solidFill>
                  <a:schemeClr val="dk1"/>
                </a:solidFill>
              </a:rPr>
              <a:t>How the temperature changes with Latitude in general</a:t>
            </a:r>
            <a:endParaRPr sz="2200">
              <a:solidFill>
                <a:schemeClr val="dk1"/>
              </a:solidFill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lang="en" sz="2200">
                <a:solidFill>
                  <a:schemeClr val="dk1"/>
                </a:solidFill>
              </a:rPr>
              <a:t>How temperature changes with elevation</a:t>
            </a:r>
            <a:endParaRPr sz="2200">
              <a:solidFill>
                <a:schemeClr val="dk1"/>
              </a:solidFill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lang="en" sz="2200">
                <a:solidFill>
                  <a:schemeClr val="dk1"/>
                </a:solidFill>
              </a:rPr>
              <a:t>How the seasons affect temperature changes at particular Latitudes</a:t>
            </a:r>
            <a:endParaRPr sz="2200">
              <a:solidFill>
                <a:schemeClr val="dk1"/>
              </a:solidFill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lang="en" sz="2200">
                <a:solidFill>
                  <a:srgbClr val="FFFFFF"/>
                </a:solidFill>
              </a:rPr>
              <a:t>All answers can be found using Table 2.1! You don’t need to look anything up.</a:t>
            </a:r>
            <a:endParaRPr sz="22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160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>
            <p:ph type="title"/>
          </p:nvPr>
        </p:nvSpPr>
        <p:spPr>
          <a:xfrm>
            <a:off x="311700" y="3051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rgbClr val="FFFFFF"/>
                </a:solidFill>
              </a:rPr>
              <a:t>Exercise #3</a:t>
            </a:r>
            <a:r>
              <a:rPr lang="en">
                <a:solidFill>
                  <a:srgbClr val="FFFFFF"/>
                </a:solidFill>
              </a:rPr>
              <a:t>: Setup</a:t>
            </a:r>
            <a:endParaRPr/>
          </a:p>
        </p:txBody>
      </p:sp>
      <p:sp>
        <p:nvSpPr>
          <p:cNvPr id="92" name="Google Shape;92;p18"/>
          <p:cNvSpPr txBox="1"/>
          <p:nvPr>
            <p:ph idx="1" type="body"/>
          </p:nvPr>
        </p:nvSpPr>
        <p:spPr>
          <a:xfrm>
            <a:off x="311700" y="9531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Scale: </a:t>
            </a:r>
            <a:r>
              <a:rPr b="1" lang="en" sz="2000" u="sng">
                <a:solidFill>
                  <a:schemeClr val="dk1"/>
                </a:solidFill>
              </a:rPr>
              <a:t>1 cm = 1 million km</a:t>
            </a:r>
            <a:r>
              <a:rPr lang="en" sz="2000">
                <a:solidFill>
                  <a:schemeClr val="dk1"/>
                </a:solidFill>
              </a:rPr>
              <a:t> 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Place the sun/earth at their average distance, 150 million kilometers (1.5 meters apart)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Be sure to line up the sun (lamp) so that the light is completely horizontal and hits the center of the earth (the sphere).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</p:txBody>
      </p:sp>
      <p:pic>
        <p:nvPicPr>
          <p:cNvPr id="93" name="Google Shape;9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2138" y="3381363"/>
            <a:ext cx="5934075" cy="1762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>
            <p:ph type="title"/>
          </p:nvPr>
        </p:nvSpPr>
        <p:spPr>
          <a:xfrm>
            <a:off x="311700" y="2836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rgbClr val="FFFFFF"/>
                </a:solidFill>
              </a:rPr>
              <a:t>Exercise #3</a:t>
            </a:r>
            <a:r>
              <a:rPr lang="en">
                <a:solidFill>
                  <a:srgbClr val="FFFFFF"/>
                </a:solidFill>
              </a:rPr>
              <a:t>: Tips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9"/>
          <p:cNvSpPr txBox="1"/>
          <p:nvPr>
            <p:ph idx="1" type="body"/>
          </p:nvPr>
        </p:nvSpPr>
        <p:spPr>
          <a:xfrm>
            <a:off x="311700" y="8635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Things will not turn out perfectly, but you should see general trends.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Measure the full arc lengths before you start! This will make things easier.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DO NOT just flip the numbers between the Arctic/Antarctic Circles, or between the 2 solstices. You WILL get the answer wrong!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160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</p:txBody>
      </p:sp>
      <p:pic>
        <p:nvPicPr>
          <p:cNvPr id="100" name="Google Shape;10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7463" y="3337063"/>
            <a:ext cx="5934075" cy="1762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/>
          <p:nvPr>
            <p:ph idx="1" type="body"/>
          </p:nvPr>
        </p:nvSpPr>
        <p:spPr>
          <a:xfrm>
            <a:off x="4487125" y="505725"/>
            <a:ext cx="4366800" cy="274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solidFill>
                  <a:srgbClr val="FFFFFF"/>
                </a:solidFill>
              </a:rPr>
              <a:t>Calculating daytime hours</a:t>
            </a:r>
            <a:r>
              <a:rPr b="1" lang="en">
                <a:solidFill>
                  <a:srgbClr val="FFFFFF"/>
                </a:solidFill>
              </a:rPr>
              <a:t>: </a:t>
            </a:r>
            <a:endParaRPr b="1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Length day arc x (24hr / total arc length)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solidFill>
                  <a:srgbClr val="FFFFFF"/>
                </a:solidFill>
              </a:rPr>
              <a:t>Calculating nighttime hours:</a:t>
            </a:r>
            <a:endParaRPr b="1" u="sng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24 hours - daytime hours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06" name="Google Shape;10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"/>
            <a:ext cx="22352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20"/>
          <p:cNvSpPr txBox="1"/>
          <p:nvPr/>
        </p:nvSpPr>
        <p:spPr>
          <a:xfrm>
            <a:off x="2313550" y="107175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Exercise 3:</a:t>
            </a:r>
            <a:endParaRPr sz="24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Experiment 1</a:t>
            </a:r>
            <a:endParaRPr sz="24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Exercise 3:</a:t>
            </a:r>
            <a:endParaRPr sz="24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Experiment 2</a:t>
            </a:r>
            <a:endParaRPr sz="24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Exercise 3:</a:t>
            </a:r>
            <a:endParaRPr sz="24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Experiment 3</a:t>
            </a:r>
            <a:endParaRPr sz="24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Exercise 4</a:t>
            </a:r>
            <a:endParaRPr sz="2400"/>
          </a:p>
        </p:txBody>
      </p:sp>
      <p:cxnSp>
        <p:nvCxnSpPr>
          <p:cNvPr id="108" name="Google Shape;108;p20"/>
          <p:cNvCxnSpPr/>
          <p:nvPr/>
        </p:nvCxnSpPr>
        <p:spPr>
          <a:xfrm flipH="1" rot="10800000">
            <a:off x="20250" y="3983025"/>
            <a:ext cx="9103500" cy="216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9" name="Google Shape;109;p20"/>
          <p:cNvCxnSpPr/>
          <p:nvPr/>
        </p:nvCxnSpPr>
        <p:spPr>
          <a:xfrm>
            <a:off x="4347225" y="21525"/>
            <a:ext cx="32400" cy="5132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0" name="Google Shape;110;p20"/>
          <p:cNvSpPr txBox="1"/>
          <p:nvPr/>
        </p:nvSpPr>
        <p:spPr>
          <a:xfrm>
            <a:off x="4756125" y="4250375"/>
            <a:ext cx="4099800" cy="7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Area of a circle: πR</a:t>
            </a:r>
            <a:r>
              <a:rPr baseline="30000" lang="en" sz="1800">
                <a:solidFill>
                  <a:schemeClr val="dk1"/>
                </a:solidFill>
              </a:rPr>
              <a:t>2 </a:t>
            </a:r>
            <a:r>
              <a:rPr lang="en" sz="1800">
                <a:solidFill>
                  <a:schemeClr val="dk1"/>
                </a:solidFill>
              </a:rPr>
              <a:t> 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Area of an ellipse: πab/4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